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5" r:id="rId4"/>
    <p:sldId id="266" r:id="rId5"/>
    <p:sldId id="267" r:id="rId6"/>
    <p:sldId id="273" r:id="rId7"/>
    <p:sldId id="280" r:id="rId8"/>
    <p:sldId id="259" r:id="rId9"/>
    <p:sldId id="274" r:id="rId10"/>
    <p:sldId id="268" r:id="rId11"/>
    <p:sldId id="275" r:id="rId12"/>
    <p:sldId id="269" r:id="rId13"/>
    <p:sldId id="279" r:id="rId14"/>
    <p:sldId id="271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0755-B875-4C6B-93BB-97D3FF78C8E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20755-B875-4C6B-93BB-97D3FF78C8E6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5ECF-80B6-4BD8-BB29-9220C0FC2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border-design-with-children-in-playground-vector-76942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1500166" y="571480"/>
            <a:ext cx="6429420" cy="348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i="1" dirty="0" smtClean="0">
                <a:solidFill>
                  <a:srgbClr val="7030A0"/>
                </a:solidFill>
              </a:rPr>
              <a:t>НАЦИОНАЛНА ПРОГРАМА </a:t>
            </a:r>
          </a:p>
          <a:p>
            <a:pPr algn="ctr"/>
            <a:r>
              <a:rPr lang="bg-BG" sz="2000" b="1" i="1" dirty="0" smtClean="0">
                <a:solidFill>
                  <a:srgbClr val="7030A0"/>
                </a:solidFill>
              </a:rPr>
              <a:t>,,ЗАЕДНО ЗА ВСЯКО ДЕТЕ” – 202</a:t>
            </a:r>
            <a:r>
              <a:rPr lang="bg-BG" sz="2000" b="1" i="1" dirty="0">
                <a:solidFill>
                  <a:srgbClr val="7030A0"/>
                </a:solidFill>
              </a:rPr>
              <a:t>5</a:t>
            </a:r>
            <a:r>
              <a:rPr lang="bg-BG" sz="2000" b="1" i="1" dirty="0" smtClean="0">
                <a:solidFill>
                  <a:srgbClr val="7030A0"/>
                </a:solidFill>
              </a:rPr>
              <a:t> г. </a:t>
            </a:r>
          </a:p>
          <a:p>
            <a:pPr algn="ctr"/>
            <a:endParaRPr lang="en-US" sz="2000" dirty="0" smtClean="0">
              <a:solidFill>
                <a:srgbClr val="7030A0"/>
              </a:solidFill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000" b="1" i="1" dirty="0" smtClean="0">
                <a:solidFill>
                  <a:srgbClr val="7030A0"/>
                </a:solidFill>
              </a:rPr>
              <a:t>МОДУЛ</a:t>
            </a:r>
            <a:r>
              <a:rPr lang="en-US" sz="2000" b="1" i="1" dirty="0" smtClean="0">
                <a:solidFill>
                  <a:srgbClr val="7030A0"/>
                </a:solidFill>
              </a:rPr>
              <a:t> </a:t>
            </a:r>
            <a:r>
              <a:rPr lang="bg-BG" sz="2000" b="1" i="1" dirty="0" smtClean="0">
                <a:solidFill>
                  <a:srgbClr val="7030A0"/>
                </a:solidFill>
              </a:rPr>
              <a:t>2 </a:t>
            </a:r>
            <a:r>
              <a:rPr lang="en-US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,,</a:t>
            </a:r>
            <a:r>
              <a:rPr lang="bg-BG" b="1" i="1" dirty="0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Добри практики за взаимодействие с родителите на децата и учениците в задължителна предучилищна и училищна възраст</a:t>
            </a:r>
            <a:r>
              <a:rPr lang="bg-BG" sz="2000" b="1" i="1" dirty="0" smtClean="0">
                <a:solidFill>
                  <a:srgbClr val="7030A0"/>
                </a:solidFill>
              </a:rPr>
              <a:t>‘’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000" b="1" i="1" dirty="0" smtClean="0">
                <a:solidFill>
                  <a:srgbClr val="7030A0"/>
                </a:solidFill>
              </a:rPr>
              <a:t>ДЕТСКА ГРАДИНА С.КРУШАРИ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000" b="1" i="1" dirty="0" smtClean="0">
                <a:solidFill>
                  <a:srgbClr val="7030A0"/>
                </a:solidFill>
              </a:rPr>
              <a:t>ОБЩИНА КРУШАРИ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000" b="1" i="1" dirty="0" smtClean="0">
                <a:solidFill>
                  <a:srgbClr val="7030A0"/>
                </a:solidFill>
              </a:rPr>
              <a:t>ОБЛАСТ ДОБРИЧ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9d65f2c5af8c1d9f8f2385e4aa0741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85720" y="571480"/>
            <a:ext cx="356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err="1" smtClean="0"/>
              <a:t>Дейнос-</a:t>
            </a:r>
            <a:r>
              <a:rPr lang="bg-BG" b="1" i="1" dirty="0" smtClean="0"/>
              <a:t>,,Ще успеем </a:t>
            </a:r>
            <a:r>
              <a:rPr lang="bg-BG" b="1" i="1" dirty="0" smtClean="0"/>
              <a:t>заедно” се </a:t>
            </a:r>
            <a:r>
              <a:rPr lang="bg-BG" b="1" i="1" dirty="0" smtClean="0"/>
              <a:t>проведе с организиран </a:t>
            </a:r>
            <a:r>
              <a:rPr lang="bg-BG" b="1" i="1" dirty="0" smtClean="0"/>
              <a:t>групов тренинг с родители.</a:t>
            </a:r>
            <a:endParaRPr lang="bg-BG" b="1" i="1" dirty="0" smtClean="0"/>
          </a:p>
          <a:p>
            <a:r>
              <a:rPr lang="bg-BG" b="1" i="1" dirty="0" smtClean="0"/>
              <a:t>Брой участници-105бр./родители,педагогически и непедагогически персонал/,проведен на 17.10.2025г.</a:t>
            </a:r>
          </a:p>
          <a:p>
            <a:endParaRPr lang="bg-BG" b="1" i="1" dirty="0" smtClean="0"/>
          </a:p>
          <a:p>
            <a:endParaRPr lang="bg-BG" b="1" i="1" dirty="0" smtClean="0"/>
          </a:p>
          <a:p>
            <a:endParaRPr lang="en-US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475252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df659202c4bfec52179070b17ed4bf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4" y="0"/>
            <a:ext cx="9144000" cy="6858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99593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14" y="2604458"/>
            <a:ext cx="4091947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istockphoto-1060699598-17066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1357290" y="571480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,,Час за родители</a:t>
            </a:r>
            <a:r>
              <a:rPr lang="bg-BG" b="1" i="1" dirty="0" smtClean="0"/>
              <a:t>” - </a:t>
            </a:r>
            <a:r>
              <a:rPr lang="bg-BG" b="1" i="1" dirty="0" smtClean="0"/>
              <a:t>обучение - лектория</a:t>
            </a:r>
          </a:p>
          <a:p>
            <a:pPr algn="ctr"/>
            <a:r>
              <a:rPr lang="bg-BG" b="1" i="1" dirty="0" smtClean="0"/>
              <a:t>Брой участници-105бр./родители,педагогически и непедагогически персонал/,проведен на 20.11.2025г.</a:t>
            </a:r>
          </a:p>
          <a:p>
            <a:endParaRPr lang="bg-BG" b="1" i="1" dirty="0" smtClean="0"/>
          </a:p>
          <a:p>
            <a:endParaRPr lang="en-US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1556792"/>
            <a:ext cx="615678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stockphoto-1060699598-17066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556792"/>
            <a:ext cx="3188484" cy="440779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278777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369241799_1072425683756820_198194600950160711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44"/>
            <a:ext cx="4214842" cy="3500462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214414" y="642918"/>
            <a:ext cx="6929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Включването </a:t>
            </a:r>
            <a:r>
              <a:rPr lang="bg-BG" b="1" i="1" dirty="0" smtClean="0"/>
              <a:t>на родителите и на другите членове на семействата в процеса на</a:t>
            </a:r>
            <a:endParaRPr lang="en-US" b="1" i="1" dirty="0" smtClean="0"/>
          </a:p>
          <a:p>
            <a:pPr algn="ctr"/>
            <a:r>
              <a:rPr lang="bg-BG" b="1" i="1" dirty="0" smtClean="0"/>
              <a:t>обхващане и включване на децата и учениците в системата на предучилищното и</a:t>
            </a:r>
            <a:endParaRPr lang="en-US" b="1" i="1" dirty="0" smtClean="0"/>
          </a:p>
          <a:p>
            <a:pPr algn="ctr"/>
            <a:r>
              <a:rPr lang="bg-BG" b="1" i="1" dirty="0" smtClean="0"/>
              <a:t>училищното </a:t>
            </a:r>
            <a:r>
              <a:rPr lang="bg-BG" b="1" i="1" dirty="0" smtClean="0"/>
              <a:t>образование, </a:t>
            </a:r>
            <a:r>
              <a:rPr lang="bg-BG" b="1" i="1" dirty="0" smtClean="0"/>
              <a:t>води до </a:t>
            </a:r>
            <a:r>
              <a:rPr lang="bg-BG" b="1" i="1" dirty="0" smtClean="0"/>
              <a:t>изграждане на партньорски взаимоотношения и продуктивна доверителна връзка </a:t>
            </a:r>
            <a:r>
              <a:rPr lang="bg-BG" b="1" i="1" smtClean="0"/>
              <a:t>между страните.</a:t>
            </a:r>
            <a:endParaRPr lang="en-US" dirty="0"/>
          </a:p>
        </p:txBody>
      </p:sp>
      <p:pic>
        <p:nvPicPr>
          <p:cNvPr id="5" name="Картина 4" descr="377245351_1127220224799099_648811897631453097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143248"/>
            <a:ext cx="3810000" cy="1828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5361610c720e09fa7da1fc6320aa271d--clipart-jesus-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643174" y="2071678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</a:t>
            </a:r>
          </a:p>
          <a:p>
            <a:pPr algn="ctr"/>
            <a:r>
              <a:rPr lang="bg-BG" sz="32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</a:p>
          <a:p>
            <a:pPr algn="ctr"/>
            <a:r>
              <a:rPr lang="bg-BG" sz="32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ВНИМАНИЕТО!</a:t>
            </a:r>
            <a:endParaRPr lang="en-US" sz="3200" b="1" i="1" u="sng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a1fa6a226968a2506b6ef398a40ac8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643042" y="1214422"/>
            <a:ext cx="5715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Екипът от педагогически специалисти при Детска градина с.Крушари и изнесени групи в с.Лозенец , с.Телериг, с.Коритен, стартираха работа по Национална програма "Заедно за всяко дете"-2025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година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м.09.2025 г.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Модул 2 "Добри практики за взаимодействие с родителите на децата и учениците в задължителна предучилищна и училищна възраст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border-design-with-children-in-playground-vector-76942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1428728" y="642918"/>
            <a:ext cx="7000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Националната програма ,,Заедно за всяко дете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2025г.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дава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възможност да се организират дейности, в които се ангажират всички заинтересовани страни за привличането на родителите на децата и учениците в предучилищна и училищна възраст, които не са обхванати в образователната система, за които има риск от отпадане от училище и детска градина. Взаимодействието с децата, учениците и родителите за създаване на положително отношение към образованието се реализира чрез разработване и прилагане на конкретни дейности за съвместна работа.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border-design-with-children-in-playground-vector-76942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214414" y="714356"/>
            <a:ext cx="70009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ЦЕЛИ И ОБХВАТ НА ПРОГРАМАТА Националната програма е разработена в съответствие с приоритетна област 5 „Ефективно включване, трайно приобщаване и образователна интеграция“ на Стратегическата рамка за развитие на образованието, обучението и ученето в Република България (2021 - 2030). 2.1. Обща цел: Повишаване на ефективността в работата на институциите по обхващане и включване в образователната система на деца и ученици в задължителна предучилищна и училищна възраст и подобряване на достъпа до предучилищно и училищно образование и качеството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чрез създаване и поддържане на благоприятна образователна среда за стимулиране и устойчиво образователно развитие. 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empty-board-with-many-children-cartoon-character-vector-386826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928794" y="1785926"/>
            <a:ext cx="56436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/>
              <a:t>Дейностите по програмата са  </a:t>
            </a:r>
            <a:r>
              <a:rPr lang="bg-BG" b="1" i="1" dirty="0" smtClean="0"/>
              <a:t>насочени </a:t>
            </a:r>
            <a:r>
              <a:rPr lang="bg-BG" b="1" i="1" dirty="0" smtClean="0"/>
              <a:t> обучение, тренинги, изграждане на добри практики на взаимодействие между родител- дете – детска  </a:t>
            </a:r>
            <a:endParaRPr lang="bg-BG" b="1" i="1" dirty="0" smtClean="0"/>
          </a:p>
          <a:p>
            <a:endParaRPr lang="bg-BG" b="1" i="1" dirty="0" smtClean="0"/>
          </a:p>
          <a:p>
            <a:r>
              <a:rPr lang="bg-BG" b="1" i="1" dirty="0" smtClean="0"/>
              <a:t>Дейност ,,</a:t>
            </a:r>
            <a:r>
              <a:rPr lang="bg-BG" b="1" i="1" dirty="0" smtClean="0"/>
              <a:t>Моята-твоята-нашата детска градина”</a:t>
            </a:r>
          </a:p>
          <a:p>
            <a:r>
              <a:rPr lang="bg-BG" b="1" i="1" dirty="0" smtClean="0"/>
              <a:t> със 153бр. </a:t>
            </a:r>
            <a:r>
              <a:rPr lang="bg-BG" b="1" i="1" dirty="0" smtClean="0"/>
              <a:t>у</a:t>
            </a:r>
            <a:r>
              <a:rPr lang="bg-BG" b="1" i="1" dirty="0" smtClean="0"/>
              <a:t>частници родители,педагогически </a:t>
            </a:r>
            <a:r>
              <a:rPr lang="bg-BG" b="1" i="1" dirty="0" smtClean="0"/>
              <a:t>и непедагогически </a:t>
            </a:r>
            <a:r>
              <a:rPr lang="bg-BG" b="1" i="1" dirty="0" smtClean="0"/>
              <a:t>персонал е проведена </a:t>
            </a:r>
            <a:r>
              <a:rPr lang="bg-BG" b="1" i="1" dirty="0" smtClean="0"/>
              <a:t>на 18.09.2025г.</a:t>
            </a:r>
          </a:p>
          <a:p>
            <a:endParaRPr lang="bg-BG" b="1" i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f6e94aa84aff99116fac19fc63cd7f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467544" y="1497558"/>
            <a:ext cx="6819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Моята-твоята-нашата детска градина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”-изработени са покани за срещата и </a:t>
            </a:r>
            <a:r>
              <a:rPr lang="bg-BG" b="1" i="1" dirty="0" err="1" smtClean="0">
                <a:latin typeface="Times New Roman" pitchFamily="18" charset="0"/>
                <a:cs typeface="Times New Roman" pitchFamily="18" charset="0"/>
              </a:rPr>
              <a:t>дипляни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, които </a:t>
            </a:r>
            <a:r>
              <a:rPr lang="bg-BG" b="1" i="1" dirty="0" err="1" smtClean="0">
                <a:latin typeface="Times New Roman" pitchFamily="18" charset="0"/>
                <a:cs typeface="Times New Roman" pitchFamily="18" charset="0"/>
              </a:rPr>
              <a:t>презентират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 дейностите по програмата в ДГ с. Крушари.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7272808" cy="408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52736"/>
            <a:ext cx="5085184" cy="5085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88184" y="1904408"/>
            <a:ext cx="5661248" cy="338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545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istockphoto-1060699598-17066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1214414" y="1428736"/>
            <a:ext cx="73581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i="1" dirty="0" smtClean="0"/>
          </a:p>
          <a:p>
            <a:pPr algn="ctr"/>
            <a:endParaRPr lang="bg-BG" b="1" i="1" dirty="0" smtClean="0"/>
          </a:p>
          <a:p>
            <a:pPr algn="ctr"/>
            <a:r>
              <a:rPr lang="bg-BG" sz="1400" b="1" i="1" dirty="0" smtClean="0"/>
              <a:t>      </a:t>
            </a: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214414" y="1484784"/>
            <a:ext cx="692948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i="1" dirty="0" smtClean="0"/>
              <a:t>Дейност,,</a:t>
            </a:r>
            <a:r>
              <a:rPr lang="bg-BG" sz="1600" b="1" i="1" dirty="0" smtClean="0"/>
              <a:t>Бързи, здрави, </a:t>
            </a:r>
            <a:r>
              <a:rPr lang="bg-BG" sz="1600" b="1" i="1" dirty="0" smtClean="0"/>
              <a:t>смели”  бе насочена към изграждане на добри практики на взаимодействие с родителите, чрез включването им в провеждане на спортен празник.</a:t>
            </a:r>
            <a:endParaRPr lang="bg-BG" sz="1600" b="1" i="1" dirty="0" smtClean="0"/>
          </a:p>
          <a:p>
            <a:r>
              <a:rPr lang="bg-BG" sz="1600" b="1" i="1" dirty="0" smtClean="0"/>
              <a:t>Брой участници-136 бр./родители,педагогически и непедагогически персонал/,</a:t>
            </a:r>
            <a:r>
              <a:rPr lang="bg-BG" sz="1600" b="1" i="1" dirty="0" smtClean="0"/>
              <a:t>проведена </a:t>
            </a:r>
            <a:r>
              <a:rPr lang="bg-BG" sz="1600" b="1" i="1" dirty="0" smtClean="0"/>
              <a:t>на 25.09.2025г.</a:t>
            </a:r>
          </a:p>
          <a:p>
            <a:r>
              <a:rPr lang="bg-BG" b="1" i="1" dirty="0" smtClean="0"/>
              <a:t> </a:t>
            </a:r>
          </a:p>
          <a:p>
            <a:endParaRPr lang="bg-BG" sz="1100" b="1" i="1" dirty="0" smtClean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367240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f6e94aa84aff99116fac19fc63cd7f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59"/>
            <a:ext cx="4248472" cy="537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92895"/>
            <a:ext cx="3255826" cy="434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481</Words>
  <Application>Microsoft Office PowerPoint</Application>
  <PresentationFormat>Презентация на цял екран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zoya mitkova</dc:creator>
  <cp:lastModifiedBy>ЦДГ</cp:lastModifiedBy>
  <cp:revision>9</cp:revision>
  <dcterms:created xsi:type="dcterms:W3CDTF">2025-01-08T11:46:27Z</dcterms:created>
  <dcterms:modified xsi:type="dcterms:W3CDTF">2025-12-11T08:39:58Z</dcterms:modified>
</cp:coreProperties>
</file>