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1">
  <p:sldMasterIdLst>
    <p:sldMasterId id="2147483648" r:id="rId1"/>
  </p:sldMasterIdLst>
  <p:sldIdLst>
    <p:sldId id="257" r:id="rId2"/>
    <p:sldId id="261" r:id="rId3"/>
    <p:sldId id="258" r:id="rId4"/>
    <p:sldId id="273" r:id="rId5"/>
    <p:sldId id="260" r:id="rId6"/>
    <p:sldId id="262" r:id="rId7"/>
    <p:sldId id="263" r:id="rId8"/>
    <p:sldId id="264" r:id="rId9"/>
    <p:sldId id="265" r:id="rId10"/>
    <p:sldId id="271" r:id="rId11"/>
    <p:sldId id="272" r:id="rId12"/>
    <p:sldId id="270" r:id="rId13"/>
    <p:sldId id="267" r:id="rId14"/>
    <p:sldId id="266" r:id="rId15"/>
    <p:sldId id="268" r:id="rId16"/>
    <p:sldId id="274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DDE5A-ACB0-4155-AE5A-C34AFD65250A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DDE5A-ACB0-4155-AE5A-C34AFD65250A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2E635-6D6D-4066-971B-18FD0A8BB3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zoiam\OneDrive\&#1056;&#1072;&#1073;&#1086;&#1090;&#1077;&#1085;%20&#1087;&#1083;&#1086;&#1090;\&#1087;&#1077;&#1089;&#1085;&#1080;\1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3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zoiam\OneDrive\&#1056;&#1072;&#1073;&#1086;&#1090;&#1077;&#1085;%20&#1087;&#1083;&#1086;&#1090;\&#1087;&#1077;&#1089;&#1085;&#1080;\1.mp3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Картина 13" descr="border-design-with-children-in-playground-vector-76942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Текстово поле 14"/>
          <p:cNvSpPr txBox="1"/>
          <p:nvPr/>
        </p:nvSpPr>
        <p:spPr>
          <a:xfrm>
            <a:off x="1214414" y="1357298"/>
            <a:ext cx="692948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g-BG" sz="3200" b="1" i="1" dirty="0" smtClean="0">
                <a:latin typeface="Times New Roman" pitchFamily="18" charset="0"/>
                <a:cs typeface="Times New Roman" pitchFamily="18" charset="0"/>
              </a:rPr>
              <a:t>ДЕТСКА ГРАДИНА С.КРУШАРИ</a:t>
            </a:r>
          </a:p>
          <a:p>
            <a:pPr algn="ctr"/>
            <a:r>
              <a:rPr lang="bg-BG" sz="3200" b="1" i="1" dirty="0" smtClean="0">
                <a:latin typeface="Times New Roman" pitchFamily="18" charset="0"/>
                <a:cs typeface="Times New Roman" pitchFamily="18" charset="0"/>
              </a:rPr>
              <a:t>ОБЩИНА КРУШАРИ</a:t>
            </a:r>
          </a:p>
          <a:p>
            <a:pPr algn="ctr"/>
            <a:r>
              <a:rPr lang="bg-BG" sz="3200" b="1" i="1" dirty="0" smtClean="0">
                <a:latin typeface="Times New Roman" pitchFamily="18" charset="0"/>
                <a:cs typeface="Times New Roman" pitchFamily="18" charset="0"/>
              </a:rPr>
              <a:t>ОБЛАСТ ДОБРИЧ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0"/>
            <a:ext cx="892175" cy="739775"/>
          </a:xfrm>
          <a:prstGeom prst="rect">
            <a:avLst/>
          </a:prstGeom>
          <a:noFill/>
        </p:spPr>
      </p:pic>
      <p:pic>
        <p:nvPicPr>
          <p:cNvPr id="1843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1000108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5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500034" y="357166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7.ИГ с.Лозенец с ръководител Искра Русева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Картина 3" descr="Messenger_creation_15501494-C33E-4CA2-BD6D-8303E74EFC7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000240"/>
            <a:ext cx="3540621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ово поле 4"/>
          <p:cNvSpPr txBox="1"/>
          <p:nvPr/>
        </p:nvSpPr>
        <p:spPr>
          <a:xfrm>
            <a:off x="4929190" y="428604"/>
            <a:ext cx="4214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8.Група ИГ с.Лозенец с ръководител Арзу Йосифова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артина 5" descr="38005c11-d28e-41c9-9a61-c0e5a504dee5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928802"/>
            <a:ext cx="3643338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0"/>
            <a:ext cx="892175" cy="739775"/>
          </a:xfrm>
          <a:prstGeom prst="rect">
            <a:avLst/>
          </a:prstGeom>
          <a:noFill/>
        </p:spPr>
      </p:pic>
      <p:pic>
        <p:nvPicPr>
          <p:cNvPr id="409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500041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ad4bcff3f04f62fdbc5151da7e76ee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3" y="0"/>
            <a:ext cx="9024314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2500298" y="714356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9.Група ИГ с.Телериг с ръководител Миглена Михалева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артина 4" descr="IMG_472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1714488"/>
            <a:ext cx="4572032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0"/>
            <a:ext cx="892175" cy="739775"/>
          </a:xfrm>
          <a:prstGeom prst="rect">
            <a:avLst/>
          </a:prstGeom>
          <a:noFill/>
        </p:spPr>
      </p:pic>
      <p:pic>
        <p:nvPicPr>
          <p:cNvPr id="307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0"/>
            <a:ext cx="2301875" cy="830263"/>
          </a:xfrm>
          <a:prstGeom prst="rect">
            <a:avLst/>
          </a:prstGeom>
          <a:noFill/>
        </p:spPr>
      </p:pic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42918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8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9d65f2c5af8c1d9f8f2385e4aa0741b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0" y="571480"/>
            <a:ext cx="36433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10.Група Крушари с ръководител Деница Димитрова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артина 4" descr="14aff313-9b73-4154-be88-994ba4a5b11a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285992"/>
            <a:ext cx="364330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Картина 5" descr="IMG_4695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071678"/>
            <a:ext cx="378621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ово поле 6"/>
          <p:cNvSpPr txBox="1"/>
          <p:nvPr/>
        </p:nvSpPr>
        <p:spPr>
          <a:xfrm>
            <a:off x="4572000" y="714356"/>
            <a:ext cx="37862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11.Група ИГ с.Коритен с ръководител </a:t>
            </a:r>
            <a:r>
              <a:rPr lang="bg-BG" b="1" dirty="0" err="1" smtClean="0">
                <a:latin typeface="Times New Roman" pitchFamily="18" charset="0"/>
                <a:cs typeface="Times New Roman" pitchFamily="18" charset="0"/>
              </a:rPr>
              <a:t>Айлян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 Енчева-Петкова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14290"/>
            <a:ext cx="892175" cy="739775"/>
          </a:xfrm>
          <a:prstGeom prst="rect">
            <a:avLst/>
          </a:prstGeom>
          <a:noFill/>
        </p:spPr>
      </p:pic>
      <p:pic>
        <p:nvPicPr>
          <p:cNvPr id="5121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25" y="285728"/>
            <a:ext cx="2301875" cy="830263"/>
          </a:xfrm>
          <a:prstGeom prst="rect">
            <a:avLst/>
          </a:prstGeom>
          <a:noFill/>
        </p:spPr>
      </p:pic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5728"/>
            <a:ext cx="2162175" cy="517525"/>
          </a:xfrm>
          <a:prstGeom prst="rect">
            <a:avLst/>
          </a:prstGeom>
          <a:noFill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785793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build="allAtOnce"/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c12ea23a27b351a23b55a91d272863c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285720" y="285728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Дейност 2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Интензивна работа с родители на ниво детска градина, в т.ч. техни </a:t>
            </a:r>
            <a:r>
              <a:rPr lang="bg-BG" b="1" i="1" dirty="0" err="1" smtClean="0">
                <a:latin typeface="Times New Roman" pitchFamily="18" charset="0"/>
                <a:cs typeface="Times New Roman" pitchFamily="18" charset="0"/>
              </a:rPr>
              <a:t>яслени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 групи и на ниво училище с групи за задължително предучилищно образование за формиране на положителни нагласи към образованието из а пълноценното им участие в образователния процес.</a:t>
            </a:r>
          </a:p>
          <a:p>
            <a:pPr algn="ctr"/>
            <a:endParaRPr lang="bg-BG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артина 4" descr="463221552_2611743832546376_469026083856903704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000240"/>
            <a:ext cx="5357850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Текстово поле 5"/>
          <p:cNvSpPr txBox="1"/>
          <p:nvPr/>
        </p:nvSpPr>
        <p:spPr>
          <a:xfrm>
            <a:off x="2143108" y="4286256"/>
            <a:ext cx="4214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endParaRPr lang="bg-BG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                Представяне на презентация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42852"/>
            <a:ext cx="892175" cy="739775"/>
          </a:xfrm>
          <a:prstGeom prst="rect">
            <a:avLst/>
          </a:prstGeom>
          <a:noFill/>
        </p:spPr>
      </p:pic>
      <p:pic>
        <p:nvPicPr>
          <p:cNvPr id="819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819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-214346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571480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8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istockphoto-1439579554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Картина 2" descr="463121045_2611743902546369_770179801468383816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14290"/>
            <a:ext cx="6429388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ово поле 3"/>
          <p:cNvSpPr txBox="1"/>
          <p:nvPr/>
        </p:nvSpPr>
        <p:spPr>
          <a:xfrm>
            <a:off x="1500166" y="3643314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Връчване на сертификати за ,,Ативен родител за успешно дете”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istockphoto-869762130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Картина 2" descr="463331862_2611744105879682_291191475691906799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1785926"/>
            <a:ext cx="5110069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0"/>
            <a:ext cx="892175" cy="739775"/>
          </a:xfrm>
          <a:prstGeom prst="rect">
            <a:avLst/>
          </a:prstGeom>
          <a:noFill/>
        </p:spPr>
      </p:pic>
      <p:pic>
        <p:nvPicPr>
          <p:cNvPr id="716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0"/>
            <a:ext cx="2301875" cy="830263"/>
          </a:xfrm>
          <a:prstGeom prst="rect">
            <a:avLst/>
          </a:prstGeom>
          <a:noFill/>
        </p:spPr>
      </p:pic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642918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01b7f610170e139ca38468ae996ac0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42852"/>
            <a:ext cx="892175" cy="739775"/>
          </a:xfrm>
          <a:prstGeom prst="rect">
            <a:avLst/>
          </a:prstGeom>
          <a:noFill/>
        </p:spPr>
      </p:pic>
      <p:pic>
        <p:nvPicPr>
          <p:cNvPr id="204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597198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357158" y="1285860"/>
            <a:ext cx="81439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Предстоящи форми за интензивна работа с родители по </a:t>
            </a:r>
          </a:p>
          <a:p>
            <a:pPr algn="ctr"/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Дейност 2.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Интензивна работа с родители на ниво детска градина, в т.ч. техни яслени групи и на ниво училище с групи за задължително предучилищно образование за формиране на положителни нагласи към образованието из а пълноценното им участие в образователния процес.</a:t>
            </a:r>
          </a:p>
          <a:p>
            <a:pPr algn="ctr"/>
            <a:endParaRPr lang="bg-BG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2.,,Семейството е всичко за нас”- 20.11.2024г.</a:t>
            </a:r>
          </a:p>
          <a:p>
            <a:pPr algn="ctr"/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3.,,Коледна магия”-19.12.2024г.</a:t>
            </a:r>
          </a:p>
          <a:p>
            <a:pPr algn="ctr"/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4.,,Успяваме заедно”-08.01.2025г.</a:t>
            </a:r>
          </a:p>
          <a:p>
            <a:pPr algn="ctr"/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5.,,Можем и ще можем повече заедно!”-11.02.2025г.</a:t>
            </a:r>
          </a:p>
          <a:p>
            <a:pPr algn="ctr"/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6.,,Цветен полет за малки и големи-с Обич за Мама!”-05.03.2025г.</a:t>
            </a:r>
          </a:p>
          <a:p>
            <a:pPr algn="ctr"/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7.,,Вълшебна завеса”-10.04.2025г.</a:t>
            </a:r>
          </a:p>
          <a:p>
            <a:pPr algn="ctr"/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8.,,При нас е весело”-14.05.2025г.</a:t>
            </a:r>
          </a:p>
        </p:txBody>
      </p:sp>
    </p:spTree>
  </p:cSld>
  <p:clrMapOvr>
    <a:masterClrMapping/>
  </p:clrMapOvr>
  <p:transition spd="med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439864481_441331675146056_583129522320645748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2571736" y="4429132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i="1" dirty="0" smtClean="0">
                <a:latin typeface="Times New Roman" pitchFamily="18" charset="0"/>
                <a:cs typeface="Times New Roman" pitchFamily="18" charset="0"/>
              </a:rPr>
              <a:t>БЛАГОДАРИМ </a:t>
            </a:r>
          </a:p>
          <a:p>
            <a:pPr algn="ctr"/>
            <a:r>
              <a:rPr lang="bg-BG" sz="3600" b="1" i="1" dirty="0" smtClean="0"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bg-BG" sz="3600" b="1" i="1" dirty="0" smtClean="0">
                <a:latin typeface="Times New Roman" pitchFamily="18" charset="0"/>
                <a:cs typeface="Times New Roman" pitchFamily="18" charset="0"/>
              </a:rPr>
              <a:t>ВНИМАНИЕТО!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52"/>
            <a:ext cx="892175" cy="739775"/>
          </a:xfrm>
          <a:prstGeom prst="rect">
            <a:avLst/>
          </a:prstGeom>
          <a:noFill/>
        </p:spPr>
      </p:pic>
      <p:pic>
        <p:nvPicPr>
          <p:cNvPr id="614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1000108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463911535_122201481974070447_916892178601276125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571472" y="3357562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Детска градина с.Крушари стартира проектBG05SFPR001-1.003-0001 „Силен старт“ финансиран по Програма „Образование“ 2021-2027 г„ съфинансиран от Европейския съюз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42853"/>
            <a:ext cx="892175" cy="357190"/>
          </a:xfrm>
          <a:prstGeom prst="rect">
            <a:avLst/>
          </a:prstGeom>
          <a:noFill/>
        </p:spPr>
      </p:pic>
      <p:pic>
        <p:nvPicPr>
          <p:cNvPr id="1024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1"/>
            <a:ext cx="2301875" cy="571480"/>
          </a:xfrm>
          <a:prstGeom prst="rect">
            <a:avLst/>
          </a:prstGeom>
          <a:noFill/>
        </p:spPr>
      </p:pic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22287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785794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9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:\Users\ЦДГ\AppData\Local\Packages\Microsoft.Windows.Photos_8wekyb3d8bbwe\TempState\ShareServiceTempFolder\info_435x307_2biga.pdf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c12ea23a27b351a23b55a91d272863c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Текстово поле 3"/>
          <p:cNvSpPr txBox="1"/>
          <p:nvPr/>
        </p:nvSpPr>
        <p:spPr>
          <a:xfrm>
            <a:off x="285720" y="428604"/>
            <a:ext cx="86439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Дейност 2 - Интензивна работа с родители на ниво детска градина, в т.ч. техни яслени групи и на ниво училище с групи за задължително предучилищно образование за формиране на положителни нагласи  кьм образованието и за пълноценного им участие в образователния процес. </a:t>
            </a:r>
          </a:p>
          <a:p>
            <a:pPr algn="ctr"/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Дейността предвижда провеждане на различни форми на интензивна работа с родители на деца от уязвими групи в съответствие с идентифицираните потребности, които ще обхванат родители на деца от уязвими групи, както работа с родители от различните общности за формиране на толерантност, приемане на различието и повишаването на социалните компетентности на родителите относно значимостта на образованието за цялостното детско развитие.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42852"/>
            <a:ext cx="892175" cy="739775"/>
          </a:xfrm>
          <a:prstGeom prst="rect">
            <a:avLst/>
          </a:prstGeom>
          <a:noFill/>
        </p:spPr>
      </p:pic>
      <p:pic>
        <p:nvPicPr>
          <p:cNvPr id="204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954388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5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8z8i_fvgz_161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3710"/>
          </a:xfrm>
          <a:prstGeom prst="rect">
            <a:avLst/>
          </a:prstGeom>
        </p:spPr>
      </p:pic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85729"/>
            <a:ext cx="892175" cy="428628"/>
          </a:xfrm>
          <a:prstGeom prst="rect">
            <a:avLst/>
          </a:prstGeom>
          <a:noFill/>
        </p:spPr>
      </p:pic>
      <p:pic>
        <p:nvPicPr>
          <p:cNvPr id="1126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42853"/>
            <a:ext cx="2301875" cy="500066"/>
          </a:xfrm>
          <a:prstGeom prst="rect">
            <a:avLst/>
          </a:prstGeom>
          <a:noFill/>
        </p:spPr>
      </p:pic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14291"/>
            <a:ext cx="2162175" cy="428628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785794"/>
            <a:ext cx="9144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9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857224" y="1285860"/>
            <a:ext cx="76438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Дейност 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Обща подкрепа за личностно развитие за достъп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трайно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приобщаване на деца в предучилищното образование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4.1 ,,Допълнително обучение по български език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Дейността  предостав</a:t>
            </a:r>
            <a:r>
              <a:rPr lang="bg-BG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допълнително обучение по български език на деца, за които българският език не е майчин,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за деца с установени затруднения в резултат на проведен скрининг-тест за повишаване на езиковата култура и познания чрез стимулиране на творческите изяви и повишаване на мотивацията за учене.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463911535_122201481974070447_916892178601276125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428596" y="2786058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sz="1600" dirty="0" smtClean="0"/>
          </a:p>
          <a:p>
            <a:pPr algn="ctr"/>
            <a:endParaRPr lang="bg-BG" sz="1600" b="1" dirty="0" smtClean="0">
              <a:solidFill>
                <a:srgbClr val="7030A0"/>
              </a:solidFill>
            </a:endParaRPr>
          </a:p>
          <a:p>
            <a:pPr algn="ctr"/>
            <a:endParaRPr lang="bg-BG" sz="1600" b="1" dirty="0" smtClean="0">
              <a:solidFill>
                <a:srgbClr val="7030A0"/>
              </a:solidFill>
            </a:endParaRPr>
          </a:p>
          <a:p>
            <a:pPr algn="ctr"/>
            <a:endParaRPr lang="bg-BG" sz="1600" b="1" dirty="0" smtClean="0">
              <a:solidFill>
                <a:srgbClr val="7030A0"/>
              </a:solidFill>
            </a:endParaRPr>
          </a:p>
          <a:p>
            <a:pPr algn="ctr"/>
            <a:r>
              <a:rPr lang="bg-BG" sz="1600" b="1" dirty="0" smtClean="0">
                <a:solidFill>
                  <a:srgbClr val="7030A0"/>
                </a:solidFill>
              </a:rPr>
              <a:t>По</a:t>
            </a:r>
            <a:r>
              <a:rPr lang="bg-BG" sz="1600" dirty="0" smtClean="0">
                <a:solidFill>
                  <a:srgbClr val="7030A0"/>
                </a:solidFill>
              </a:rPr>
              <a:t> ,,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Дейност 4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,,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Обща подкрепа за личностно развитие за достъп и </a:t>
            </a:r>
            <a:r>
              <a:rPr lang="ru-RU" sz="1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трайно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приобщаване на деца в предучилищното образование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4.1 ,,Допълнително обучение по български език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bg-BG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са сформирани 11 групи от по 5 деца за учебно време.</a:t>
            </a:r>
          </a:p>
          <a:p>
            <a:endParaRPr lang="bg-BG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b="1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85728"/>
            <a:ext cx="892175" cy="739775"/>
          </a:xfrm>
          <a:prstGeom prst="rect">
            <a:avLst/>
          </a:prstGeom>
          <a:noFill/>
        </p:spPr>
      </p:pic>
      <p:pic>
        <p:nvPicPr>
          <p:cNvPr id="1331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1331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1214422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артина 6" descr="ad4bcff3f04f62fdbc5151da7e76ee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4314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2428860" y="428604"/>
            <a:ext cx="642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1.Група Крушари с ръководител Веселина Дичева</a:t>
            </a:r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r>
              <a:rPr lang="bg-BG" dirty="0" smtClean="0"/>
              <a:t> </a:t>
            </a:r>
            <a:endParaRPr lang="en-US" dirty="0"/>
          </a:p>
        </p:txBody>
      </p:sp>
      <p:pic>
        <p:nvPicPr>
          <p:cNvPr id="4" name="Картина 3" descr="IMG_17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428736"/>
            <a:ext cx="3429024" cy="242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Текстово поле 4"/>
          <p:cNvSpPr txBox="1"/>
          <p:nvPr/>
        </p:nvSpPr>
        <p:spPr>
          <a:xfrm>
            <a:off x="2500298" y="3857628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2.Група Крушари с ръководител Сезен Салиева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артина 5" descr="20241014_100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500570"/>
            <a:ext cx="3571868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0"/>
            <a:ext cx="892175" cy="739775"/>
          </a:xfrm>
          <a:prstGeom prst="rect">
            <a:avLst/>
          </a:prstGeom>
          <a:noFill/>
        </p:spPr>
      </p:pic>
      <p:pic>
        <p:nvPicPr>
          <p:cNvPr id="1228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0"/>
            <a:ext cx="2301875" cy="830263"/>
          </a:xfrm>
          <a:prstGeom prst="rect">
            <a:avLst/>
          </a:prstGeom>
          <a:noFill/>
        </p:spPr>
      </p:pic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525760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66c7b87be81213e7ec2de4c0ae28d31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357158" y="2214554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3.Група Крушари с ръководител Минка Йорданова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артина 4" descr="IMG_437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429000"/>
            <a:ext cx="3643306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ово поле 5"/>
          <p:cNvSpPr txBox="1"/>
          <p:nvPr/>
        </p:nvSpPr>
        <p:spPr>
          <a:xfrm>
            <a:off x="5072066" y="221455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4.Група Крушари с ръководител Зоя Енчева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артина 6" descr="IMG_4380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429000"/>
            <a:ext cx="3571900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0"/>
            <a:ext cx="892175" cy="739775"/>
          </a:xfrm>
          <a:prstGeom prst="rect">
            <a:avLst/>
          </a:prstGeom>
          <a:noFill/>
        </p:spPr>
      </p:pic>
      <p:pic>
        <p:nvPicPr>
          <p:cNvPr id="11265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25" y="0"/>
            <a:ext cx="2301875" cy="830263"/>
          </a:xfrm>
          <a:prstGeom prst="rect">
            <a:avLst/>
          </a:prstGeom>
          <a:noFill/>
        </p:spPr>
      </p:pic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1071546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4e28b4bd38ea070fd296ad6bb3a02f4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8786874" cy="3214686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357158" y="500042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g-BG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5.Група Крушари с ръководител </a:t>
            </a:r>
          </a:p>
          <a:p>
            <a:pPr algn="ctr"/>
            <a:r>
              <a:rPr lang="bg-BG" b="1" dirty="0" err="1" smtClean="0">
                <a:latin typeface="Times New Roman" pitchFamily="18" charset="0"/>
                <a:cs typeface="Times New Roman" pitchFamily="18" charset="0"/>
              </a:rPr>
              <a:t>Гизем</a:t>
            </a:r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 Несрин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429124" y="785794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 smtClean="0">
                <a:latin typeface="Times New Roman" pitchFamily="18" charset="0"/>
                <a:cs typeface="Times New Roman" pitchFamily="18" charset="0"/>
              </a:rPr>
              <a:t>6.Група с ръководител Василка Филева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Картина 6" descr="IMG_4703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714620"/>
            <a:ext cx="3052831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Картина 7" descr="IMG_4704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643182"/>
            <a:ext cx="3143272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0"/>
            <a:ext cx="892175" cy="739775"/>
          </a:xfrm>
          <a:prstGeom prst="rect">
            <a:avLst/>
          </a:prstGeom>
          <a:noFill/>
        </p:spPr>
      </p:pic>
      <p:pic>
        <p:nvPicPr>
          <p:cNvPr id="10241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0"/>
            <a:ext cx="2301875" cy="830263"/>
          </a:xfrm>
          <a:prstGeom prst="rect">
            <a:avLst/>
          </a:prstGeom>
          <a:noFill/>
        </p:spPr>
      </p:pic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2162175" cy="517525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1196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642917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bg-BG" sz="1000" b="1" i="0" u="none" strike="noStrike" cap="none" normalizeH="0" baseline="0" dirty="0" smtClean="0" bmk="_Hlk127185837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BG05SFPR001-1.003-0001 „СИЛЕН СТАРТ“</a:t>
            </a:r>
            <a:endParaRPr kumimoji="0" lang="bg-B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582</Words>
  <Application>Microsoft Office PowerPoint</Application>
  <PresentationFormat>Презентация на цял екран (4:3)</PresentationFormat>
  <Paragraphs>88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17</vt:i4>
      </vt:variant>
    </vt:vector>
  </HeadingPairs>
  <TitlesOfParts>
    <vt:vector size="18" baseType="lpstr">
      <vt:lpstr>Office тема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zoya mitkova</dc:creator>
  <cp:lastModifiedBy>zoya mitkova</cp:lastModifiedBy>
  <cp:revision>7</cp:revision>
  <dcterms:created xsi:type="dcterms:W3CDTF">2024-10-28T09:56:32Z</dcterms:created>
  <dcterms:modified xsi:type="dcterms:W3CDTF">2024-10-30T12:08:15Z</dcterms:modified>
</cp:coreProperties>
</file>